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75" r:id="rId2"/>
    <p:sldId id="280" r:id="rId3"/>
    <p:sldId id="274" r:id="rId4"/>
    <p:sldId id="281" r:id="rId5"/>
    <p:sldId id="282" r:id="rId6"/>
    <p:sldId id="278" r:id="rId7"/>
    <p:sldId id="279" r:id="rId8"/>
    <p:sldId id="287" r:id="rId9"/>
    <p:sldId id="276" r:id="rId10"/>
    <p:sldId id="277" r:id="rId11"/>
    <p:sldId id="283" r:id="rId12"/>
    <p:sldId id="284" r:id="rId13"/>
    <p:sldId id="285" r:id="rId14"/>
    <p:sldId id="286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18" autoAdjust="0"/>
    <p:restoredTop sz="94679"/>
  </p:normalViewPr>
  <p:slideViewPr>
    <p:cSldViewPr snapToGrid="0">
      <p:cViewPr>
        <p:scale>
          <a:sx n="90" d="100"/>
          <a:sy n="90" d="100"/>
        </p:scale>
        <p:origin x="16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115B24-52AB-CF44-ACA7-FC2D7F793D97}" type="datetimeFigureOut">
              <a:rPr kumimoji="1" lang="ko-KR" altLang="en-US" smtClean="0"/>
              <a:t>2017. 1. 10.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FE4754-ABEA-6643-BAFA-09007750429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702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725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007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921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879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187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858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615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056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842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050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034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78F22-2285-462F-AF78-3E9BD1A71B59}" type="datetimeFigureOut">
              <a:rPr lang="ko-KR" altLang="en-US" smtClean="0"/>
              <a:t>2017. 1. 10.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D0EB2-7637-4C95-827B-15FF7CFADE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805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dirty="0" smtClean="0"/>
              <a:t>HTML/CSS </a:t>
            </a:r>
            <a:r>
              <a:rPr kumimoji="1" lang="ko-KR" altLang="en-US" dirty="0" smtClean="0"/>
              <a:t>과제 </a:t>
            </a:r>
            <a:r>
              <a:rPr kumimoji="1" lang="en-US" altLang="ko-KR" dirty="0" smtClean="0"/>
              <a:t>-1</a:t>
            </a:r>
            <a:endParaRPr kumimoji="1" lang="ko-KR" altLang="en-US" dirty="0"/>
          </a:p>
        </p:txBody>
      </p:sp>
      <p:sp>
        <p:nvSpPr>
          <p:cNvPr id="4" name="부제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자기소개 페이지 </a:t>
            </a:r>
            <a:r>
              <a:rPr kumimoji="1" lang="ko-KR" altLang="en-US" dirty="0" smtClean="0"/>
              <a:t>처음부터 만들기</a:t>
            </a:r>
            <a:r>
              <a:rPr kumimoji="1" lang="en-US" altLang="ko-KR" dirty="0" smtClean="0"/>
              <a:t>!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0593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&lt;header&gt;</a:t>
            </a:r>
            <a:r>
              <a:rPr kumimoji="1" lang="ko-KR" altLang="en-US" dirty="0" smtClean="0"/>
              <a:t> 가이드라인</a:t>
            </a:r>
            <a:endParaRPr kumimoji="1" lang="ko-KR" altLang="en-US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rcRect l="-38" t="20792" r="1367" b="1280"/>
          <a:stretch/>
        </p:blipFill>
        <p:spPr>
          <a:xfrm>
            <a:off x="459376" y="2049117"/>
            <a:ext cx="7784311" cy="3620134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1528353" y="2942715"/>
            <a:ext cx="5603966" cy="545068"/>
          </a:xfrm>
          <a:prstGeom prst="rect">
            <a:avLst/>
          </a:prstGeom>
          <a:solidFill>
            <a:schemeClr val="accent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528353" y="3722915"/>
            <a:ext cx="5603966" cy="1227908"/>
          </a:xfrm>
          <a:prstGeom prst="rect">
            <a:avLst/>
          </a:prstGeom>
          <a:solidFill>
            <a:schemeClr val="accent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9" name="직선 화살표 연결선 18"/>
          <p:cNvCxnSpPr>
            <a:stCxn id="15" idx="3"/>
          </p:cNvCxnSpPr>
          <p:nvPr/>
        </p:nvCxnSpPr>
        <p:spPr>
          <a:xfrm>
            <a:off x="7132319" y="3215249"/>
            <a:ext cx="13977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텍스트 상자 21"/>
          <p:cNvSpPr txBox="1"/>
          <p:nvPr/>
        </p:nvSpPr>
        <p:spPr>
          <a:xfrm>
            <a:off x="8530046" y="2673330"/>
            <a:ext cx="3357779" cy="1477328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ko-KR" altLang="en-US" dirty="0" smtClean="0"/>
              <a:t>텍스트 좌우 중앙정렬</a:t>
            </a:r>
            <a:r>
              <a:rPr kumimoji="1" lang="en-US" altLang="ko-KR" dirty="0" smtClean="0"/>
              <a:t>!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ko-KR" altLang="en-US" dirty="0"/>
              <a:t>내용은 자유롭게</a:t>
            </a:r>
            <a:r>
              <a:rPr kumimoji="1" lang="en-US" altLang="ko-KR" dirty="0"/>
              <a:t>!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ko-KR" altLang="en-US" dirty="0"/>
              <a:t>상 하 </a:t>
            </a:r>
            <a:r>
              <a:rPr kumimoji="1" lang="en-US" altLang="ko-KR" dirty="0"/>
              <a:t>margin</a:t>
            </a:r>
            <a:r>
              <a:rPr kumimoji="1" lang="ko-KR" altLang="en-US" dirty="0"/>
              <a:t>도 자유롭게</a:t>
            </a:r>
            <a:r>
              <a:rPr kumimoji="1" lang="en-US" altLang="ko-KR" dirty="0"/>
              <a:t>!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dirty="0" smtClean="0"/>
              <a:t>Import</a:t>
            </a:r>
            <a:r>
              <a:rPr kumimoji="1" lang="ko-KR" altLang="en-US" dirty="0" smtClean="0"/>
              <a:t> 한 웹 폰트를 적용해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ko-KR" altLang="en-US" dirty="0" smtClean="0"/>
              <a:t>주세요</a:t>
            </a:r>
            <a:r>
              <a:rPr kumimoji="1" lang="en-US" altLang="ko-KR" dirty="0" smtClean="0"/>
              <a:t>!</a:t>
            </a:r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7132319" y="4698462"/>
            <a:ext cx="1502230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상자 28"/>
          <p:cNvSpPr txBox="1"/>
          <p:nvPr/>
        </p:nvSpPr>
        <p:spPr>
          <a:xfrm>
            <a:off x="8634549" y="4236797"/>
            <a:ext cx="3132589" cy="923330"/>
          </a:xfrm>
          <a:prstGeom prst="rect">
            <a:avLst/>
          </a:prstGeom>
          <a:solidFill>
            <a:schemeClr val="accent2">
              <a:alpha val="64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ko-KR" altLang="en-US" dirty="0" smtClean="0"/>
              <a:t>텍스트 좌우 중앙정렬</a:t>
            </a:r>
            <a:r>
              <a:rPr kumimoji="1" lang="en-US" altLang="ko-KR" dirty="0" smtClean="0"/>
              <a:t>!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ko-KR" altLang="en-US" dirty="0"/>
              <a:t>내용은 자유롭게</a:t>
            </a:r>
            <a:r>
              <a:rPr kumimoji="1" lang="en-US" altLang="ko-KR" dirty="0"/>
              <a:t>!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ko-KR" altLang="en-US" dirty="0"/>
              <a:t>상 하 </a:t>
            </a:r>
            <a:r>
              <a:rPr kumimoji="1" lang="en-US" altLang="ko-KR" dirty="0"/>
              <a:t>margin</a:t>
            </a:r>
            <a:r>
              <a:rPr kumimoji="1" lang="ko-KR" altLang="en-US" dirty="0"/>
              <a:t>도 자유롭게</a:t>
            </a:r>
            <a:r>
              <a:rPr kumimoji="1" lang="en-US" altLang="ko-KR" dirty="0" smtClean="0"/>
              <a:t>!</a:t>
            </a:r>
            <a:endParaRPr kumimoji="1" lang="en-US" altLang="ko-KR" dirty="0"/>
          </a:p>
        </p:txBody>
      </p:sp>
      <p:cxnSp>
        <p:nvCxnSpPr>
          <p:cNvPr id="33" name="직선 화살표 연결선 32"/>
          <p:cNvCxnSpPr/>
          <p:nvPr/>
        </p:nvCxnSpPr>
        <p:spPr>
          <a:xfrm flipV="1">
            <a:off x="7714894" y="1652916"/>
            <a:ext cx="894807" cy="89359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텍스트 상자 35"/>
          <p:cNvSpPr txBox="1"/>
          <p:nvPr/>
        </p:nvSpPr>
        <p:spPr>
          <a:xfrm>
            <a:off x="8135708" y="634466"/>
            <a:ext cx="3950120" cy="923330"/>
          </a:xfrm>
          <a:prstGeom prst="rect">
            <a:avLst/>
          </a:prstGeom>
          <a:solidFill>
            <a:schemeClr val="accent6">
              <a:alpha val="64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ko-KR" altLang="en-US" dirty="0" smtClean="0"/>
              <a:t>배경 이미지는 이쁜걸로</a:t>
            </a:r>
            <a:r>
              <a:rPr kumimoji="1" lang="en-US" altLang="ko-KR" dirty="0" smtClean="0"/>
              <a:t>!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ko-KR" altLang="en-US" dirty="0" smtClean="0"/>
              <a:t>링크로 걸거나</a:t>
            </a:r>
            <a:endParaRPr kumimoji="1" lang="en-US" altLang="ko-KR" dirty="0" smtClean="0"/>
          </a:p>
          <a:p>
            <a:pPr marL="742950" lvl="1" indent="-285750">
              <a:buFont typeface="Arial" charset="0"/>
              <a:buChar char="•"/>
            </a:pPr>
            <a:r>
              <a:rPr kumimoji="1" lang="ko-KR" altLang="en-US" dirty="0" smtClean="0"/>
              <a:t>이미지 파일을 폴더에 넣거나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98059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46" y="1792878"/>
            <a:ext cx="7528077" cy="381108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&lt;section&gt;</a:t>
            </a:r>
            <a:r>
              <a:rPr kumimoji="1" lang="ko-KR" altLang="en-US" dirty="0" smtClean="0"/>
              <a:t> 가이드라인</a:t>
            </a:r>
            <a:endParaRPr kumimoji="1"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4901827" y="2662186"/>
            <a:ext cx="1710489" cy="2504578"/>
          </a:xfrm>
          <a:prstGeom prst="rect">
            <a:avLst/>
          </a:prstGeom>
          <a:noFill/>
          <a:ln w="349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3203656" y="2662186"/>
            <a:ext cx="1710489" cy="2504578"/>
          </a:xfrm>
          <a:prstGeom prst="rect">
            <a:avLst/>
          </a:prstGeom>
          <a:noFill/>
          <a:ln w="349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1518547" y="2662186"/>
            <a:ext cx="1710489" cy="2504578"/>
          </a:xfrm>
          <a:prstGeom prst="rect">
            <a:avLst/>
          </a:prstGeom>
          <a:noFill/>
          <a:ln w="349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2" name="텍스트 상자 31"/>
          <p:cNvSpPr txBox="1"/>
          <p:nvPr/>
        </p:nvSpPr>
        <p:spPr>
          <a:xfrm>
            <a:off x="7627922" y="2958042"/>
            <a:ext cx="4429354" cy="1938992"/>
          </a:xfrm>
          <a:prstGeom prst="rect">
            <a:avLst/>
          </a:prstGeom>
          <a:solidFill>
            <a:srgbClr val="C00000">
              <a:alpha val="30000"/>
            </a:srgbClr>
          </a:solidFill>
        </p:spPr>
        <p:txBody>
          <a:bodyPr wrap="none" rtlCol="0">
            <a:spAutoFit/>
          </a:bodyPr>
          <a:lstStyle/>
          <a:p>
            <a:r>
              <a:rPr kumimoji="1" lang="en-US" altLang="ko-KR" sz="2400" dirty="0" smtClean="0"/>
              <a:t>&lt;section&gt;</a:t>
            </a:r>
            <a:r>
              <a:rPr kumimoji="1" lang="ko-KR" altLang="en-US" sz="2400" dirty="0" smtClean="0"/>
              <a:t>은 </a:t>
            </a:r>
            <a:r>
              <a:rPr kumimoji="1" lang="en-US" altLang="ko-KR" sz="2400" dirty="0" smtClean="0"/>
              <a:t>3</a:t>
            </a:r>
            <a:r>
              <a:rPr kumimoji="1" lang="ko-KR" altLang="en-US" sz="2400" dirty="0" smtClean="0"/>
              <a:t>개의</a:t>
            </a:r>
            <a:r>
              <a:rPr kumimoji="1" lang="en-US" altLang="ko-KR" sz="2400" dirty="0" smtClean="0"/>
              <a:t/>
            </a:r>
            <a:br>
              <a:rPr kumimoji="1" lang="en-US" altLang="ko-KR" sz="2400" dirty="0" smtClean="0"/>
            </a:br>
            <a:r>
              <a:rPr kumimoji="1" lang="en-US" altLang="ko-KR" sz="2400" dirty="0" smtClean="0"/>
              <a:t>&lt;article&gt;</a:t>
            </a:r>
            <a:r>
              <a:rPr kumimoji="1" lang="ko-KR" altLang="en-US" sz="2400" dirty="0" smtClean="0"/>
              <a:t>  로 이루어져 있어요</a:t>
            </a:r>
            <a:r>
              <a:rPr kumimoji="1" lang="en-US" altLang="ko-KR" sz="2400" dirty="0" smtClean="0"/>
              <a:t>.</a:t>
            </a:r>
          </a:p>
          <a:p>
            <a:endParaRPr kumimoji="1" lang="en-US" altLang="ko-KR" sz="2400" dirty="0"/>
          </a:p>
          <a:p>
            <a:r>
              <a:rPr kumimoji="1" lang="ko-KR" altLang="en-US" sz="2400" dirty="0" smtClean="0"/>
              <a:t>가운데 정렬과 </a:t>
            </a:r>
            <a:r>
              <a:rPr kumimoji="1" lang="en-US" altLang="ko-KR" sz="2400" dirty="0" smtClean="0"/>
              <a:t/>
            </a:r>
            <a:br>
              <a:rPr kumimoji="1" lang="en-US" altLang="ko-KR" sz="2400" dirty="0" smtClean="0"/>
            </a:br>
            <a:r>
              <a:rPr kumimoji="1" lang="ko-KR" altLang="en-US" sz="2400" dirty="0" smtClean="0"/>
              <a:t>상하 </a:t>
            </a:r>
            <a:r>
              <a:rPr kumimoji="1" lang="en-US" altLang="ko-KR" sz="2400" dirty="0" smtClean="0"/>
              <a:t>margin</a:t>
            </a:r>
            <a:r>
              <a:rPr kumimoji="1" lang="ko-KR" altLang="en-US" sz="2400" dirty="0" smtClean="0"/>
              <a:t>은 필수</a:t>
            </a:r>
            <a:r>
              <a:rPr kumimoji="1" lang="en-US" altLang="ko-KR" sz="2400" dirty="0" smtClean="0"/>
              <a:t>!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1293224" y="2481942"/>
            <a:ext cx="5460274" cy="2886891"/>
          </a:xfrm>
          <a:prstGeom prst="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7714022" y="3392552"/>
            <a:ext cx="1338444" cy="338444"/>
          </a:xfrm>
          <a:prstGeom prst="rect">
            <a:avLst/>
          </a:prstGeom>
          <a:noFill/>
          <a:ln w="349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7724114" y="2994517"/>
            <a:ext cx="1328352" cy="364285"/>
          </a:xfrm>
          <a:prstGeom prst="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3414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46" y="1792878"/>
            <a:ext cx="7528077" cy="381108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mtClean="0"/>
              <a:t>&lt;article&gt;</a:t>
            </a:r>
            <a:r>
              <a:rPr kumimoji="1" lang="ko-KR" altLang="en-US" dirty="0" smtClean="0"/>
              <a:t> 가이드라인</a:t>
            </a:r>
            <a:endParaRPr kumimoji="1"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4941017" y="2770321"/>
            <a:ext cx="1623270" cy="1696551"/>
          </a:xfrm>
          <a:prstGeom prst="rect">
            <a:avLst/>
          </a:prstGeom>
          <a:solidFill>
            <a:schemeClr val="accent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541416" y="4569062"/>
            <a:ext cx="1638398" cy="473412"/>
          </a:xfrm>
          <a:prstGeom prst="rect">
            <a:avLst/>
          </a:prstGeom>
          <a:solidFill>
            <a:schemeClr val="accent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9" name="직선 화살표 연결선 18"/>
          <p:cNvCxnSpPr/>
          <p:nvPr/>
        </p:nvCxnSpPr>
        <p:spPr>
          <a:xfrm>
            <a:off x="6556034" y="3625651"/>
            <a:ext cx="13477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텍스트 상자 21"/>
          <p:cNvSpPr txBox="1"/>
          <p:nvPr/>
        </p:nvSpPr>
        <p:spPr>
          <a:xfrm>
            <a:off x="7979804" y="3187530"/>
            <a:ext cx="3877985" cy="830997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ko-KR" altLang="en-US" sz="1600" dirty="0" smtClean="0"/>
              <a:t>좋아하는 사진 </a:t>
            </a:r>
            <a:r>
              <a:rPr kumimoji="1" lang="en-US" altLang="ko-KR" sz="1600" dirty="0" smtClean="0"/>
              <a:t>3</a:t>
            </a:r>
            <a:r>
              <a:rPr kumimoji="1" lang="ko-KR" altLang="en-US" sz="1600" dirty="0" smtClean="0"/>
              <a:t>개</a:t>
            </a:r>
            <a:r>
              <a:rPr kumimoji="1" lang="en-US" altLang="ko-KR" sz="1600" dirty="0" smtClean="0"/>
              <a:t>!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ko-KR" altLang="en-US" sz="1600" dirty="0" smtClean="0"/>
              <a:t>실제 사진 사이즈에 상관없이</a:t>
            </a:r>
            <a:r>
              <a:rPr kumimoji="1" lang="en-US" altLang="ko-KR" sz="1600" dirty="0" smtClean="0"/>
              <a:t/>
            </a:r>
            <a:br>
              <a:rPr kumimoji="1" lang="en-US" altLang="ko-KR" sz="1600" dirty="0" smtClean="0"/>
            </a:br>
            <a:r>
              <a:rPr kumimoji="1" lang="ko-KR" altLang="en-US" sz="1600" dirty="0" smtClean="0"/>
              <a:t>틀에 맞는 사이즈로 잘라줘야죠</a:t>
            </a:r>
            <a:r>
              <a:rPr kumimoji="1" lang="en-US" altLang="ko-KR" sz="1600" dirty="0" smtClean="0"/>
              <a:t>!</a:t>
            </a:r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6558452" y="4805768"/>
            <a:ext cx="106813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상자 28"/>
          <p:cNvSpPr txBox="1"/>
          <p:nvPr/>
        </p:nvSpPr>
        <p:spPr>
          <a:xfrm>
            <a:off x="7979804" y="4344103"/>
            <a:ext cx="3132589" cy="1200329"/>
          </a:xfrm>
          <a:prstGeom prst="rect">
            <a:avLst/>
          </a:prstGeom>
          <a:solidFill>
            <a:schemeClr val="accent2">
              <a:alpha val="64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ko-KR" altLang="en-US" dirty="0"/>
              <a:t>사진에 하고싶은말을 적어주세요</a:t>
            </a:r>
            <a:r>
              <a:rPr kumimoji="1" lang="en-US" altLang="ko-KR" dirty="0" smtClean="0"/>
              <a:t>!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ko-KR" altLang="en-US" dirty="0" smtClean="0"/>
              <a:t>텍스트와 사진은 약간의 틈이 있어야 예뻐요</a:t>
            </a:r>
            <a:r>
              <a:rPr kumimoji="1" lang="en-US" altLang="ko-KR" dirty="0" smtClean="0"/>
              <a:t>!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1543481" y="2770321"/>
            <a:ext cx="1623270" cy="1710660"/>
          </a:xfrm>
          <a:prstGeom prst="rect">
            <a:avLst/>
          </a:prstGeom>
          <a:solidFill>
            <a:schemeClr val="accent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238377" y="2770321"/>
            <a:ext cx="1623270" cy="1710660"/>
          </a:xfrm>
          <a:prstGeom prst="rect">
            <a:avLst/>
          </a:prstGeom>
          <a:solidFill>
            <a:schemeClr val="accent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245285" y="4569062"/>
            <a:ext cx="1638398" cy="473412"/>
          </a:xfrm>
          <a:prstGeom prst="rect">
            <a:avLst/>
          </a:prstGeom>
          <a:solidFill>
            <a:schemeClr val="accent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933453" y="4569062"/>
            <a:ext cx="1638398" cy="473412"/>
          </a:xfrm>
          <a:prstGeom prst="rect">
            <a:avLst/>
          </a:prstGeom>
          <a:solidFill>
            <a:schemeClr val="accent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9632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mtClean="0"/>
              <a:t>&lt;footer&gt;</a:t>
            </a:r>
            <a:r>
              <a:rPr kumimoji="1" lang="ko-KR" altLang="en-US" dirty="0" smtClean="0"/>
              <a:t> 가이드라인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299" y="2287745"/>
            <a:ext cx="10076033" cy="2204132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838200" y="3575390"/>
            <a:ext cx="10920545" cy="1062185"/>
          </a:xfrm>
          <a:prstGeom prst="rect">
            <a:avLst/>
          </a:prstGeom>
          <a:solidFill>
            <a:schemeClr val="accent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8" name="직선 화살표 연결선 17"/>
          <p:cNvCxnSpPr>
            <a:stCxn id="17" idx="2"/>
          </p:cNvCxnSpPr>
          <p:nvPr/>
        </p:nvCxnSpPr>
        <p:spPr>
          <a:xfrm flipH="1">
            <a:off x="6296297" y="4637575"/>
            <a:ext cx="2176" cy="679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9997" y="5462281"/>
            <a:ext cx="4292600" cy="279400"/>
          </a:xfrm>
          <a:prstGeom prst="rect">
            <a:avLst/>
          </a:prstGeom>
        </p:spPr>
      </p:pic>
      <p:sp>
        <p:nvSpPr>
          <p:cNvPr id="27" name="텍스트 상자 26"/>
          <p:cNvSpPr txBox="1"/>
          <p:nvPr/>
        </p:nvSpPr>
        <p:spPr>
          <a:xfrm>
            <a:off x="4357304" y="5857900"/>
            <a:ext cx="3748142" cy="584775"/>
          </a:xfrm>
          <a:prstGeom prst="rect">
            <a:avLst/>
          </a:prstGeom>
          <a:solidFill>
            <a:schemeClr val="accent1">
              <a:alpha val="49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ko-KR" altLang="en-US" sz="1600" dirty="0" smtClean="0"/>
              <a:t>상하 좌우 가운데에 이쁘게</a:t>
            </a:r>
            <a:r>
              <a:rPr kumimoji="1" lang="en-US" altLang="ko-KR" sz="1600" dirty="0" smtClean="0"/>
              <a:t>!!</a:t>
            </a:r>
            <a:endParaRPr kumimoji="1" lang="en-US" altLang="ko-KR" sz="1600" dirty="0"/>
          </a:p>
          <a:p>
            <a:pPr marL="285750" indent="-285750">
              <a:buFont typeface="Arial" charset="0"/>
              <a:buChar char="•"/>
            </a:pPr>
            <a:r>
              <a:rPr kumimoji="1" lang="ko-KR" altLang="en-US" sz="1600" dirty="0" smtClean="0"/>
              <a:t>코드는 이렇게 쓰시면 </a:t>
            </a:r>
            <a:r>
              <a:rPr lang="de-DE" altLang="ko-KR" sz="1600" dirty="0" smtClean="0"/>
              <a:t>©</a:t>
            </a:r>
            <a:r>
              <a:rPr lang="ko-KR" altLang="en-US" sz="1600" dirty="0" smtClean="0"/>
              <a:t> 가 나와요</a:t>
            </a:r>
            <a:r>
              <a:rPr lang="en-US" altLang="ko-KR" sz="1600" dirty="0" smtClean="0"/>
              <a:t>!</a:t>
            </a:r>
            <a:endParaRPr kumimoji="1"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94028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제출 방법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41292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12021" r="1256" b="5305"/>
          <a:stretch/>
        </p:blipFill>
        <p:spPr>
          <a:xfrm>
            <a:off x="1902878" y="830442"/>
            <a:ext cx="5448716" cy="28212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t="11549" r="1256"/>
          <a:stretch/>
        </p:blipFill>
        <p:spPr>
          <a:xfrm>
            <a:off x="1902883" y="3651731"/>
            <a:ext cx="5448716" cy="30184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직사각형 8"/>
          <p:cNvSpPr/>
          <p:nvPr/>
        </p:nvSpPr>
        <p:spPr>
          <a:xfrm>
            <a:off x="1902883" y="814017"/>
            <a:ext cx="5448716" cy="28513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902883" y="1115573"/>
            <a:ext cx="5448716" cy="253615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891836" y="3668156"/>
            <a:ext cx="5448716" cy="2490650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902883" y="6198973"/>
            <a:ext cx="5448716" cy="47123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7386619" y="971486"/>
            <a:ext cx="1877568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441716" y="779858"/>
            <a:ext cx="12570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&lt;</a:t>
            </a:r>
            <a:r>
              <a:rPr lang="en-US" altLang="ko-KR" sz="2800" dirty="0" err="1" smtClean="0"/>
              <a:t>nav</a:t>
            </a:r>
            <a:r>
              <a:rPr lang="en-US" altLang="ko-KR" sz="2800" dirty="0" smtClean="0"/>
              <a:t>&gt;</a:t>
            </a:r>
            <a:endParaRPr lang="ko-KR" altLang="en-US" sz="2800" dirty="0"/>
          </a:p>
        </p:txBody>
      </p:sp>
      <p:cxnSp>
        <p:nvCxnSpPr>
          <p:cNvPr id="16" name="직선 화살표 연결선 15"/>
          <p:cNvCxnSpPr/>
          <p:nvPr/>
        </p:nvCxnSpPr>
        <p:spPr>
          <a:xfrm>
            <a:off x="7386619" y="2340315"/>
            <a:ext cx="18775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326079" y="2122042"/>
            <a:ext cx="1810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&lt;header&gt;</a:t>
            </a:r>
            <a:endParaRPr lang="ko-KR" altLang="en-US" sz="2800" dirty="0"/>
          </a:p>
        </p:txBody>
      </p:sp>
      <p:cxnSp>
        <p:nvCxnSpPr>
          <p:cNvPr id="18" name="직선 화살표 연결선 17"/>
          <p:cNvCxnSpPr/>
          <p:nvPr/>
        </p:nvCxnSpPr>
        <p:spPr>
          <a:xfrm>
            <a:off x="7340552" y="4884010"/>
            <a:ext cx="1877568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301225" y="4617387"/>
            <a:ext cx="18405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&lt;</a:t>
            </a:r>
            <a:r>
              <a:rPr lang="en-US" altLang="ko-KR" sz="2800" dirty="0" smtClean="0"/>
              <a:t>section&gt;</a:t>
            </a:r>
            <a:endParaRPr lang="ko-KR" altLang="en-US" sz="2800" dirty="0"/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7340552" y="6412809"/>
            <a:ext cx="1877568" cy="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9301225" y="6151199"/>
            <a:ext cx="16709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mtClean="0"/>
              <a:t>&lt;footer&gt;</a:t>
            </a:r>
            <a:endParaRPr lang="ko-KR" alt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4874577" y="151559"/>
            <a:ext cx="32480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/>
              <a:t>과제 예시 </a:t>
            </a:r>
            <a:r>
              <a:rPr lang="en-US" altLang="ko-KR" sz="3200" dirty="0" smtClean="0"/>
              <a:t>-</a:t>
            </a:r>
            <a:r>
              <a:rPr lang="ko-KR" altLang="en-US" sz="3200" dirty="0" smtClean="0"/>
              <a:t> 전체</a:t>
            </a:r>
            <a:endParaRPr lang="ko-KR" altLang="en-US" sz="3200" dirty="0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4"/>
          <a:srcRect l="-38" t="20792" r="1367" b="1280"/>
          <a:stretch/>
        </p:blipFill>
        <p:spPr>
          <a:xfrm>
            <a:off x="1895912" y="1117623"/>
            <a:ext cx="5444640" cy="253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4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과제 참고사항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kumimoji="1" lang="ko-KR" altLang="en-US" dirty="0" smtClean="0"/>
              <a:t>이번 과제는 </a:t>
            </a:r>
            <a:r>
              <a:rPr kumimoji="1" lang="en-US" altLang="ko-KR" dirty="0" err="1" smtClean="0"/>
              <a:t>Codecademy</a:t>
            </a:r>
            <a:r>
              <a:rPr kumimoji="1" lang="en-US" altLang="ko-KR" dirty="0" smtClean="0"/>
              <a:t> HTML/CSS</a:t>
            </a:r>
            <a:r>
              <a:rPr kumimoji="1" lang="ko-KR" altLang="en-US" dirty="0" smtClean="0"/>
              <a:t> 파트를 모두 완료하고 시작해 주세요</a:t>
            </a:r>
            <a:r>
              <a:rPr kumimoji="1" lang="en-US" altLang="ko-KR" dirty="0" smtClean="0"/>
              <a:t>.</a:t>
            </a:r>
            <a:br>
              <a:rPr kumimoji="1" lang="en-US" altLang="ko-KR" dirty="0" smtClean="0"/>
            </a:br>
            <a:endParaRPr kumimoji="1" lang="en-US" altLang="ko-KR" dirty="0" smtClean="0"/>
          </a:p>
          <a:p>
            <a:pPr>
              <a:lnSpc>
                <a:spcPct val="120000"/>
              </a:lnSpc>
            </a:pPr>
            <a:r>
              <a:rPr kumimoji="1" lang="ko-KR" altLang="en-US" dirty="0" smtClean="0"/>
              <a:t>우리의 자기소개 페이지는 </a:t>
            </a:r>
            <a:r>
              <a:rPr kumimoji="1" lang="en-US" altLang="ko-KR" dirty="0" smtClean="0"/>
              <a:t>’</a:t>
            </a:r>
            <a:r>
              <a:rPr kumimoji="1" lang="en-US" altLang="ko-KR" dirty="0" err="1" smtClean="0"/>
              <a:t>index.html</a:t>
            </a:r>
            <a:r>
              <a:rPr kumimoji="1" lang="en-US" altLang="ko-KR" dirty="0" smtClean="0"/>
              <a:t>’</a:t>
            </a:r>
            <a:r>
              <a:rPr kumimoji="1" lang="ko-KR" altLang="en-US" dirty="0" smtClean="0"/>
              <a:t>의 </a:t>
            </a:r>
            <a:r>
              <a:rPr kumimoji="1" lang="en-US" altLang="ko-KR" dirty="0" smtClean="0"/>
              <a:t>html</a:t>
            </a:r>
            <a:r>
              <a:rPr kumimoji="1" lang="ko-KR" altLang="en-US" dirty="0" smtClean="0"/>
              <a:t> 파일과 </a:t>
            </a:r>
            <a:r>
              <a:rPr kumimoji="1" lang="en-US" altLang="ko-KR" dirty="0" smtClean="0"/>
              <a:t>‘</a:t>
            </a:r>
            <a:r>
              <a:rPr kumimoji="1" lang="en-US" altLang="ko-KR" dirty="0" err="1" smtClean="0"/>
              <a:t>lionstyle.css</a:t>
            </a:r>
            <a:r>
              <a:rPr kumimoji="1" lang="en-US" altLang="ko-KR" dirty="0" smtClean="0"/>
              <a:t>’</a:t>
            </a:r>
            <a:r>
              <a:rPr kumimoji="1" lang="ko-KR" altLang="en-US" dirty="0" smtClean="0"/>
              <a:t>의 </a:t>
            </a:r>
            <a:r>
              <a:rPr kumimoji="1" lang="en-US" altLang="ko-KR" dirty="0" err="1" smtClean="0"/>
              <a:t>css</a:t>
            </a:r>
            <a:r>
              <a:rPr kumimoji="1" lang="ko-KR" altLang="en-US" dirty="0" smtClean="0"/>
              <a:t> 파일로 이루어져 있습니다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endParaRPr kumimoji="1" lang="en-US" altLang="ko-KR" dirty="0" smtClean="0"/>
          </a:p>
          <a:p>
            <a:pPr>
              <a:lnSpc>
                <a:spcPct val="120000"/>
              </a:lnSpc>
            </a:pPr>
            <a:r>
              <a:rPr kumimoji="1" lang="ko-KR" altLang="en-US" dirty="0" smtClean="0"/>
              <a:t>예시 이미지는 가이드라인입니다</a:t>
            </a:r>
            <a:r>
              <a:rPr kumimoji="1" lang="en-US" altLang="ko-KR" dirty="0" smtClean="0"/>
              <a:t>!</a:t>
            </a:r>
            <a:r>
              <a:rPr kumimoji="1" lang="ko-KR" altLang="en-US" dirty="0" smtClean="0"/>
              <a:t> 구조와 배치에만 신경 쓰시고 나머지는 자유롭고 예쁘게 꾸며주세요</a:t>
            </a:r>
            <a:r>
              <a:rPr kumimoji="1" lang="en-US" altLang="ko-KR" dirty="0" smtClean="0"/>
              <a:t>!</a:t>
            </a:r>
            <a:br>
              <a:rPr kumimoji="1" lang="en-US" altLang="ko-KR" dirty="0" smtClean="0"/>
            </a:br>
            <a:endParaRPr kumimoji="1" lang="en-US" altLang="ko-KR" dirty="0"/>
          </a:p>
          <a:p>
            <a:pPr>
              <a:lnSpc>
                <a:spcPct val="120000"/>
              </a:lnSpc>
            </a:pPr>
            <a:r>
              <a:rPr kumimoji="1" lang="en-US" altLang="ko-KR" dirty="0" smtClean="0"/>
              <a:t>CSS</a:t>
            </a:r>
            <a:r>
              <a:rPr kumimoji="1" lang="ko-KR" altLang="en-US" dirty="0" smtClean="0"/>
              <a:t>의 경우 여러가지 방법으로 나타낼 수 있으므로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정답이 없습니다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본인이 생각하기에 가장 효율적인 방법으로 만들어 주세요</a:t>
            </a:r>
            <a:r>
              <a:rPr kumimoji="1"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8096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’</a:t>
            </a:r>
            <a:r>
              <a:rPr kumimoji="1" lang="en-US" altLang="ko-KR" dirty="0" err="1" smtClean="0"/>
              <a:t>lionstyle.css</a:t>
            </a:r>
            <a:r>
              <a:rPr kumimoji="1" lang="en-US" altLang="ko-KR" dirty="0" smtClean="0"/>
              <a:t>’</a:t>
            </a:r>
            <a:r>
              <a:rPr kumimoji="1" lang="ko-KR" altLang="en-US" dirty="0" smtClean="0"/>
              <a:t> 가이드라인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dirty="0" smtClean="0"/>
              <a:t>원하는 웹 폰트를 골라서 </a:t>
            </a:r>
            <a:r>
              <a:rPr kumimoji="1" lang="en-US" altLang="ko-KR" dirty="0" smtClean="0"/>
              <a:t>import</a:t>
            </a:r>
            <a:r>
              <a:rPr kumimoji="1" lang="ko-KR" altLang="en-US" dirty="0" smtClean="0"/>
              <a:t> 해 주세요</a:t>
            </a:r>
            <a:r>
              <a:rPr kumimoji="1" lang="en-US" altLang="ko-KR" dirty="0"/>
              <a:t>!</a:t>
            </a:r>
            <a:endParaRPr kumimoji="1" lang="en-US" altLang="ko-KR" dirty="0" smtClean="0"/>
          </a:p>
          <a:p>
            <a:pPr>
              <a:lnSpc>
                <a:spcPct val="120000"/>
              </a:lnSpc>
            </a:pPr>
            <a:r>
              <a:rPr kumimoji="1" lang="ko-KR" altLang="en-US" dirty="0" smtClean="0"/>
              <a:t>모든 </a:t>
            </a:r>
            <a:r>
              <a:rPr kumimoji="1" lang="en-US" altLang="ko-KR" dirty="0" smtClean="0"/>
              <a:t>element</a:t>
            </a:r>
            <a:r>
              <a:rPr kumimoji="1" lang="ko-KR" altLang="en-US" dirty="0" smtClean="0"/>
              <a:t>들의 </a:t>
            </a:r>
            <a:r>
              <a:rPr kumimoji="1" lang="en-US" altLang="ko-KR" dirty="0" smtClean="0"/>
              <a:t>style</a:t>
            </a:r>
            <a:r>
              <a:rPr kumimoji="1" lang="ko-KR" altLang="en-US" dirty="0" smtClean="0"/>
              <a:t>은 이 파일에 작성해야 해요</a:t>
            </a:r>
            <a:r>
              <a:rPr kumimoji="1" lang="en-US" altLang="ko-KR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6772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mtClean="0"/>
              <a:t>’</a:t>
            </a:r>
            <a:r>
              <a:rPr kumimoji="1" lang="en-US" altLang="ko-KR" dirty="0" err="1" smtClean="0"/>
              <a:t>index.html</a:t>
            </a:r>
            <a:r>
              <a:rPr kumimoji="1" lang="en-US" altLang="ko-KR" dirty="0" smtClean="0"/>
              <a:t>’</a:t>
            </a:r>
            <a:r>
              <a:rPr kumimoji="1" lang="ko-KR" altLang="en-US" dirty="0" smtClean="0"/>
              <a:t> 가이드라인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dirty="0" smtClean="0"/>
              <a:t>당연히</a:t>
            </a:r>
            <a:r>
              <a:rPr kumimoji="1" lang="en-US" altLang="ko-KR" dirty="0" smtClean="0"/>
              <a:t>!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&lt;html&gt;&lt;/html&gt;</a:t>
            </a:r>
            <a:r>
              <a:rPr kumimoji="1" lang="ko-KR" altLang="en-US" dirty="0" smtClean="0"/>
              <a:t>에 모든 내용이 들어가요</a:t>
            </a:r>
            <a:r>
              <a:rPr kumimoji="1" lang="en-US" altLang="ko-KR" dirty="0" smtClean="0"/>
              <a:t>!</a:t>
            </a:r>
          </a:p>
          <a:p>
            <a:pPr>
              <a:lnSpc>
                <a:spcPct val="120000"/>
              </a:lnSpc>
            </a:pPr>
            <a:r>
              <a:rPr kumimoji="1" lang="en-US" altLang="ko-KR" dirty="0" smtClean="0"/>
              <a:t>&lt;head&gt;</a:t>
            </a:r>
            <a:r>
              <a:rPr kumimoji="1" lang="ko-KR" altLang="en-US" dirty="0" smtClean="0"/>
              <a:t>와 </a:t>
            </a:r>
            <a:r>
              <a:rPr kumimoji="1" lang="en-US" altLang="ko-KR" dirty="0" smtClean="0"/>
              <a:t>&lt;body&gt;</a:t>
            </a:r>
            <a:r>
              <a:rPr kumimoji="1" lang="ko-KR" altLang="en-US" dirty="0" smtClean="0"/>
              <a:t>로 구성되어 있어요</a:t>
            </a:r>
            <a:r>
              <a:rPr kumimoji="1" lang="en-US" altLang="ko-KR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79393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mtClean="0"/>
              <a:t>&lt;</a:t>
            </a:r>
            <a:r>
              <a:rPr kumimoji="1" lang="en-US" altLang="ko-KR" dirty="0" smtClean="0"/>
              <a:t>head&gt;</a:t>
            </a:r>
            <a:r>
              <a:rPr kumimoji="1" lang="ko-KR" altLang="en-US" dirty="0" smtClean="0"/>
              <a:t>태그 가이드라인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dirty="0" smtClean="0"/>
              <a:t>문자 인코딩은 </a:t>
            </a:r>
            <a:r>
              <a:rPr kumimoji="1" lang="en-US" altLang="ko-KR" dirty="0" smtClean="0"/>
              <a:t>UTF-8</a:t>
            </a:r>
            <a:r>
              <a:rPr kumimoji="1" lang="ko-KR" altLang="en-US" dirty="0" smtClean="0"/>
              <a:t>으로 지정해 주세요</a:t>
            </a:r>
            <a:endParaRPr kumimoji="1" lang="en-US" altLang="ko-KR" dirty="0" smtClean="0"/>
          </a:p>
          <a:p>
            <a:pPr>
              <a:lnSpc>
                <a:spcPct val="120000"/>
              </a:lnSpc>
            </a:pPr>
            <a:r>
              <a:rPr kumimoji="1" lang="en-US" altLang="ko-KR" dirty="0" smtClean="0"/>
              <a:t>&lt;title&gt;</a:t>
            </a:r>
            <a:r>
              <a:rPr kumimoji="1" lang="ko-KR" altLang="en-US" dirty="0" smtClean="0"/>
              <a:t>은 여러분이 원하는 제목으로 정해주세요</a:t>
            </a:r>
            <a:r>
              <a:rPr kumimoji="1" lang="en-US" altLang="ko-KR" dirty="0" smtClean="0"/>
              <a:t>!</a:t>
            </a:r>
          </a:p>
          <a:p>
            <a:pPr>
              <a:lnSpc>
                <a:spcPct val="120000"/>
              </a:lnSpc>
            </a:pPr>
            <a:r>
              <a:rPr kumimoji="1" lang="en-US" altLang="ko-KR" dirty="0" smtClean="0"/>
              <a:t>‘</a:t>
            </a:r>
            <a:r>
              <a:rPr kumimoji="1" lang="en-US" altLang="ko-KR" dirty="0" err="1" smtClean="0"/>
              <a:t>lionstyle.css</a:t>
            </a:r>
            <a:r>
              <a:rPr kumimoji="1" lang="en-US" altLang="ko-KR" dirty="0" smtClean="0"/>
              <a:t>’ </a:t>
            </a:r>
            <a:r>
              <a:rPr kumimoji="1" lang="ko-KR" altLang="en-US" dirty="0" smtClean="0"/>
              <a:t>를 링크로 연결해 주세요</a:t>
            </a:r>
            <a:r>
              <a:rPr kumimoji="1" lang="en-US" altLang="ko-KR" dirty="0" smtClean="0"/>
              <a:t>.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66093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smtClean="0"/>
              <a:t>&lt;</a:t>
            </a:r>
            <a:r>
              <a:rPr kumimoji="1" lang="en-US" altLang="ko-KR" dirty="0" smtClean="0"/>
              <a:t>body&gt;</a:t>
            </a:r>
            <a:r>
              <a:rPr kumimoji="1" lang="ko-KR" altLang="en-US" dirty="0" smtClean="0"/>
              <a:t>태그 가이드라인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38688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kumimoji="1" lang="ko-KR" altLang="en-US" dirty="0"/>
              <a:t>우리의 자기소개 </a:t>
            </a:r>
            <a:r>
              <a:rPr kumimoji="1" lang="ko-KR" altLang="en-US" dirty="0" smtClean="0"/>
              <a:t>페이지의 </a:t>
            </a:r>
            <a:r>
              <a:rPr kumimoji="1" lang="en-US" altLang="ko-KR" dirty="0"/>
              <a:t>body</a:t>
            </a:r>
            <a:r>
              <a:rPr kumimoji="1" lang="ko-KR" altLang="en-US" dirty="0"/>
              <a:t> 는 </a:t>
            </a:r>
            <a:r>
              <a:rPr kumimoji="1" lang="en-US" altLang="ko-KR" dirty="0" err="1"/>
              <a:t>nav</a:t>
            </a:r>
            <a:r>
              <a:rPr kumimoji="1" lang="en-US" altLang="ko-KR" dirty="0"/>
              <a:t>, header, </a:t>
            </a:r>
            <a:r>
              <a:rPr kumimoji="1" lang="en-US" altLang="ko-KR" dirty="0" smtClean="0"/>
              <a:t>section, </a:t>
            </a:r>
            <a:r>
              <a:rPr kumimoji="1" lang="en-US" altLang="ko-KR" dirty="0"/>
              <a:t>footer</a:t>
            </a:r>
            <a:r>
              <a:rPr kumimoji="1" lang="ko-KR" altLang="en-US" dirty="0"/>
              <a:t> 의</a:t>
            </a:r>
            <a:r>
              <a:rPr kumimoji="1" lang="en-US" altLang="ko-KR" dirty="0"/>
              <a:t> HTML</a:t>
            </a:r>
            <a:r>
              <a:rPr kumimoji="1" lang="ko-KR" altLang="en-US" dirty="0"/>
              <a:t> 구조로 이루어져 있습니다</a:t>
            </a:r>
            <a:r>
              <a:rPr kumimoji="1" lang="en-US" altLang="ko-KR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kumimoji="1" lang="en-US" altLang="ko-KR" dirty="0" smtClean="0"/>
              <a:t>&lt;</a:t>
            </a:r>
            <a:r>
              <a:rPr kumimoji="1" lang="en-US" altLang="ko-KR" dirty="0" err="1" smtClean="0"/>
              <a:t>nav</a:t>
            </a:r>
            <a:r>
              <a:rPr kumimoji="1" lang="en-US" altLang="ko-KR" dirty="0" smtClean="0"/>
              <a:t>&gt; : navigation-bar </a:t>
            </a:r>
            <a:r>
              <a:rPr kumimoji="1" lang="ko-KR" altLang="en-US" dirty="0" smtClean="0"/>
              <a:t>를 뜻하는 마크업입니다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주로 사이트 제목과 메뉴 바로 구성되어 있습니다</a:t>
            </a:r>
            <a:r>
              <a:rPr kumimoji="1" lang="en-US" altLang="ko-KR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kumimoji="1" lang="en-US" altLang="ko-KR" dirty="0" smtClean="0"/>
              <a:t>&lt;header&gt; : </a:t>
            </a:r>
            <a:r>
              <a:rPr kumimoji="1" lang="ko-KR" altLang="en-US" dirty="0" smtClean="0"/>
              <a:t>대체로 화면의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상단을 의미하는 경우가 많습니다</a:t>
            </a:r>
            <a:r>
              <a:rPr kumimoji="1" lang="en-US" altLang="ko-KR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kumimoji="1" lang="en-US" altLang="ko-KR" dirty="0" smtClean="0"/>
              <a:t>&lt;section&gt;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게시글</a:t>
            </a:r>
            <a:r>
              <a:rPr kumimoji="1" lang="en-US" altLang="ko-KR" dirty="0" smtClean="0"/>
              <a:t>&lt;article&gt;</a:t>
            </a:r>
            <a:r>
              <a:rPr kumimoji="1" lang="ko-KR" altLang="en-US" dirty="0" smtClean="0"/>
              <a:t>들을 하나로 묶어주는 상위 마크업 입니다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우리가 넣을 이미지와 텍스트 들도 </a:t>
            </a:r>
            <a:r>
              <a:rPr kumimoji="1" lang="en-US" altLang="ko-KR" dirty="0" smtClean="0"/>
              <a:t>&lt;section&gt;</a:t>
            </a:r>
            <a:r>
              <a:rPr kumimoji="1" lang="ko-KR" altLang="en-US" dirty="0" smtClean="0"/>
              <a:t>안에 </a:t>
            </a:r>
            <a:r>
              <a:rPr kumimoji="1" lang="en-US" altLang="ko-KR" dirty="0" smtClean="0"/>
              <a:t>&lt;article&gt;</a:t>
            </a:r>
            <a:r>
              <a:rPr kumimoji="1" lang="ko-KR" altLang="en-US" dirty="0" smtClean="0"/>
              <a:t>로 구성됩니다</a:t>
            </a:r>
            <a:r>
              <a:rPr kumimoji="1" lang="en-US" altLang="ko-KR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kumimoji="1" lang="en-US" altLang="ko-KR" dirty="0" smtClean="0"/>
              <a:t>&lt;footer&gt; : </a:t>
            </a:r>
            <a:r>
              <a:rPr kumimoji="1" lang="ko-KR" altLang="en-US" dirty="0" smtClean="0"/>
              <a:t>웹 페이지의 하단에 위치하며 페이지의 정보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저작권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날짜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기업명 등등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를 적습니다</a:t>
            </a:r>
            <a:r>
              <a:rPr kumimoji="1" lang="en-US" altLang="ko-KR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kumimoji="1" lang="ko-KR" altLang="en-US" dirty="0" smtClean="0"/>
              <a:t>무슨 뜻인지 잘 감이 안오시죠</a:t>
            </a:r>
            <a:r>
              <a:rPr kumimoji="1" lang="en-US" altLang="ko-KR" dirty="0" smtClean="0"/>
              <a:t>..?</a:t>
            </a:r>
            <a:r>
              <a:rPr kumimoji="1" lang="ko-KR" altLang="en-US" dirty="0" smtClean="0"/>
              <a:t> 직접 보도록 하겠습니다</a:t>
            </a:r>
            <a:r>
              <a:rPr kumimoji="1" lang="en-US" altLang="ko-KR" dirty="0" smtClean="0"/>
              <a:t>.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79504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유명 사이트에서 </a:t>
            </a:r>
            <a:r>
              <a:rPr kumimoji="1" lang="en-US" altLang="ko-KR" dirty="0" smtClean="0"/>
              <a:t>HTML</a:t>
            </a:r>
            <a:r>
              <a:rPr kumimoji="1" lang="ko-KR" altLang="en-US" dirty="0" smtClean="0"/>
              <a:t> </a:t>
            </a:r>
            <a:r>
              <a:rPr kumimoji="1" lang="ko-KR" altLang="en-US" dirty="0" smtClean="0"/>
              <a:t>구조 </a:t>
            </a:r>
            <a:r>
              <a:rPr kumimoji="1" lang="ko-KR" altLang="en-US" dirty="0" smtClean="0"/>
              <a:t>예시</a:t>
            </a:r>
            <a:endParaRPr kumimoji="1"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4199294" y="1719094"/>
            <a:ext cx="20553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2800" smtClean="0"/>
              <a:t>Airbnb.com</a:t>
            </a:r>
            <a:endParaRPr lang="ko-KR" altLang="en-US" sz="28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t="11806" r="2464" b="521"/>
          <a:stretch/>
        </p:blipFill>
        <p:spPr>
          <a:xfrm>
            <a:off x="3766811" y="2571411"/>
            <a:ext cx="2724358" cy="139576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t="19086" r="1208" b="25358"/>
          <a:stretch/>
        </p:blipFill>
        <p:spPr>
          <a:xfrm>
            <a:off x="3693767" y="3967175"/>
            <a:ext cx="2797402" cy="88444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t="57823" r="1513" b="1781"/>
          <a:stretch/>
        </p:blipFill>
        <p:spPr>
          <a:xfrm>
            <a:off x="3715878" y="5143677"/>
            <a:ext cx="2788765" cy="64310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18754" y="4852259"/>
            <a:ext cx="243281" cy="2522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3766811" y="2570771"/>
            <a:ext cx="2759943" cy="145510"/>
          </a:xfrm>
          <a:prstGeom prst="rect">
            <a:avLst/>
          </a:prstGeom>
          <a:solidFill>
            <a:schemeClr val="accent1">
              <a:alpha val="5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3766811" y="2716921"/>
            <a:ext cx="2759943" cy="876282"/>
          </a:xfrm>
          <a:prstGeom prst="rect">
            <a:avLst/>
          </a:prstGeom>
          <a:solidFill>
            <a:srgbClr val="FF0000">
              <a:alpha val="50000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3766811" y="3621609"/>
            <a:ext cx="2756387" cy="1522068"/>
          </a:xfrm>
          <a:prstGeom prst="rect">
            <a:avLst/>
          </a:prstGeom>
          <a:solidFill>
            <a:schemeClr val="accent6">
              <a:alpha val="5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3766811" y="5173661"/>
            <a:ext cx="2737832" cy="613118"/>
          </a:xfrm>
          <a:prstGeom prst="rect">
            <a:avLst/>
          </a:prstGeom>
          <a:solidFill>
            <a:schemeClr val="accent4">
              <a:alpha val="5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502899" y="1697249"/>
            <a:ext cx="19127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2800" dirty="0" err="1" smtClean="0"/>
              <a:t>Apple.com</a:t>
            </a:r>
            <a:endParaRPr lang="ko-KR" altLang="en-US" sz="2800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5"/>
          <a:srcRect t="11805" r="1196" b="13223"/>
          <a:stretch/>
        </p:blipFill>
        <p:spPr>
          <a:xfrm>
            <a:off x="6772499" y="2548208"/>
            <a:ext cx="3363375" cy="1588611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6"/>
          <a:srcRect t="27083" r="1098" b="694"/>
          <a:stretch/>
        </p:blipFill>
        <p:spPr>
          <a:xfrm>
            <a:off x="6782628" y="4136819"/>
            <a:ext cx="3353246" cy="1530354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6786184" y="2536097"/>
            <a:ext cx="3349690" cy="129216"/>
          </a:xfrm>
          <a:prstGeom prst="rect">
            <a:avLst/>
          </a:prstGeom>
          <a:solidFill>
            <a:schemeClr val="accent1">
              <a:alpha val="5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6772499" y="2674821"/>
            <a:ext cx="3363375" cy="1461998"/>
          </a:xfrm>
          <a:prstGeom prst="rect">
            <a:avLst/>
          </a:prstGeom>
          <a:solidFill>
            <a:srgbClr val="FF0000">
              <a:alpha val="50000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6772499" y="4157508"/>
            <a:ext cx="3363375" cy="555578"/>
          </a:xfrm>
          <a:prstGeom prst="rect">
            <a:avLst/>
          </a:prstGeom>
          <a:solidFill>
            <a:schemeClr val="accent6">
              <a:alpha val="5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6764072" y="4733775"/>
            <a:ext cx="3371801" cy="933398"/>
          </a:xfrm>
          <a:prstGeom prst="rect">
            <a:avLst/>
          </a:prstGeom>
          <a:solidFill>
            <a:schemeClr val="accent4">
              <a:alpha val="5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585520" y="1714835"/>
            <a:ext cx="25197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2800" dirty="0" err="1" smtClean="0"/>
              <a:t>Facebook.com</a:t>
            </a:r>
            <a:endParaRPr lang="ko-KR" altLang="en-US" sz="2800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7"/>
          <a:srcRect t="11806" r="1293" b="521"/>
          <a:stretch/>
        </p:blipFill>
        <p:spPr>
          <a:xfrm>
            <a:off x="145143" y="2574196"/>
            <a:ext cx="3381930" cy="2247893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8"/>
          <a:srcRect t="70080" r="1489" b="1100"/>
          <a:stretch/>
        </p:blipFill>
        <p:spPr>
          <a:xfrm>
            <a:off x="145143" y="4808119"/>
            <a:ext cx="3381930" cy="738911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161262" y="2575894"/>
            <a:ext cx="3349690" cy="316093"/>
          </a:xfrm>
          <a:prstGeom prst="rect">
            <a:avLst/>
          </a:prstGeom>
          <a:solidFill>
            <a:schemeClr val="accent1">
              <a:alpha val="5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39153" y="2891987"/>
            <a:ext cx="3343683" cy="2115533"/>
          </a:xfrm>
          <a:prstGeom prst="rect">
            <a:avLst/>
          </a:prstGeom>
          <a:solidFill>
            <a:srgbClr val="FF0000">
              <a:alpha val="50000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161262" y="5013426"/>
            <a:ext cx="3371801" cy="487438"/>
          </a:xfrm>
          <a:prstGeom prst="rect">
            <a:avLst/>
          </a:prstGeom>
          <a:solidFill>
            <a:schemeClr val="accent4">
              <a:alpha val="5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1" name="직선 화살표 연결선 40"/>
          <p:cNvCxnSpPr/>
          <p:nvPr/>
        </p:nvCxnSpPr>
        <p:spPr>
          <a:xfrm>
            <a:off x="10238291" y="2588171"/>
            <a:ext cx="723885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962176" y="2396543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&lt;</a:t>
            </a:r>
            <a:r>
              <a:rPr lang="en-US" altLang="ko-KR" dirty="0" err="1" smtClean="0"/>
              <a:t>nav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0962176" y="2891988"/>
            <a:ext cx="1229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&lt;header&gt;</a:t>
            </a:r>
            <a:endParaRPr lang="ko-KR" alt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10962176" y="4213174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</a:t>
            </a:r>
            <a:r>
              <a:rPr lang="en-US" altLang="ko-KR" dirty="0" smtClean="0"/>
              <a:t>section&gt;</a:t>
            </a:r>
            <a:endParaRPr lang="ko-KR" alt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11018197" y="5033645"/>
            <a:ext cx="1141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&lt;footer&gt;</a:t>
            </a:r>
            <a:endParaRPr lang="ko-KR" altLang="en-US" dirty="0"/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10238291" y="3093447"/>
            <a:ext cx="72388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>
            <a:off x="10202534" y="4410540"/>
            <a:ext cx="723885" cy="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/>
          <p:nvPr/>
        </p:nvCxnSpPr>
        <p:spPr>
          <a:xfrm>
            <a:off x="10250069" y="5234176"/>
            <a:ext cx="723885" cy="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11035710" y="2433126"/>
            <a:ext cx="728990" cy="33515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11066495" y="2891987"/>
            <a:ext cx="1038818" cy="36933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직사각형 59"/>
          <p:cNvSpPr/>
          <p:nvPr/>
        </p:nvSpPr>
        <p:spPr>
          <a:xfrm>
            <a:off x="11082617" y="4224730"/>
            <a:ext cx="1038818" cy="369333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/>
          <p:cNvSpPr/>
          <p:nvPr/>
        </p:nvSpPr>
        <p:spPr>
          <a:xfrm>
            <a:off x="11057679" y="5034103"/>
            <a:ext cx="1038818" cy="369333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1726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&lt;</a:t>
            </a:r>
            <a:r>
              <a:rPr kumimoji="1" lang="en-US" altLang="ko-KR" dirty="0" err="1" smtClean="0"/>
              <a:t>nav</a:t>
            </a:r>
            <a:r>
              <a:rPr kumimoji="1" lang="en-US" altLang="ko-KR" dirty="0" smtClean="0"/>
              <a:t>&gt;</a:t>
            </a:r>
            <a:r>
              <a:rPr kumimoji="1" lang="ko-KR" altLang="en-US" dirty="0" smtClean="0"/>
              <a:t> 가이드라인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12021" r="1256" b="79802"/>
          <a:stretch/>
        </p:blipFill>
        <p:spPr>
          <a:xfrm>
            <a:off x="1734151" y="2263636"/>
            <a:ext cx="8775213" cy="449381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" name="직선 화살표 연결선 4"/>
          <p:cNvCxnSpPr/>
          <p:nvPr/>
        </p:nvCxnSpPr>
        <p:spPr>
          <a:xfrm>
            <a:off x="3175640" y="2798484"/>
            <a:ext cx="0" cy="96884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4"/>
          <p:cNvSpPr txBox="1"/>
          <p:nvPr/>
        </p:nvSpPr>
        <p:spPr>
          <a:xfrm>
            <a:off x="1476089" y="3852795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우리 페이지의 제목이에요</a:t>
            </a:r>
            <a:r>
              <a:rPr lang="en-US" altLang="ko-KR" dirty="0" smtClean="0"/>
              <a:t>!</a:t>
            </a:r>
          </a:p>
          <a:p>
            <a:pPr algn="ctr"/>
            <a:r>
              <a:rPr lang="ko-KR" altLang="en-US" dirty="0" smtClean="0"/>
              <a:t>텍스트는 자유</a:t>
            </a:r>
            <a:r>
              <a:rPr lang="en-US" altLang="ko-KR" dirty="0" smtClean="0"/>
              <a:t>!</a:t>
            </a:r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8716904" y="2798484"/>
            <a:ext cx="0" cy="96884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41"/>
          <p:cNvSpPr txBox="1"/>
          <p:nvPr/>
        </p:nvSpPr>
        <p:spPr>
          <a:xfrm>
            <a:off x="7469749" y="3986952"/>
            <a:ext cx="3039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/>
              <a:t>메뉴 텍스트도 자유</a:t>
            </a:r>
            <a:r>
              <a:rPr lang="en-US" altLang="ko-KR" dirty="0" smtClean="0"/>
              <a:t>!</a:t>
            </a:r>
          </a:p>
          <a:p>
            <a:pPr algn="ctr"/>
            <a:r>
              <a:rPr lang="ko-KR" altLang="en-US" dirty="0" smtClean="0"/>
              <a:t>링크는 </a:t>
            </a:r>
            <a:r>
              <a:rPr lang="en-US" altLang="ko-KR" dirty="0" smtClean="0"/>
              <a:t>”#”</a:t>
            </a:r>
            <a:r>
              <a:rPr lang="ko-KR" altLang="en-US" dirty="0" smtClean="0"/>
              <a:t>으로 걸어주세요</a:t>
            </a:r>
            <a:r>
              <a:rPr lang="en-US" altLang="ko-KR" dirty="0" smtClean="0"/>
              <a:t>!</a:t>
            </a:r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5820772" y="2527858"/>
            <a:ext cx="0" cy="123947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45"/>
          <p:cNvSpPr txBox="1"/>
          <p:nvPr/>
        </p:nvSpPr>
        <p:spPr>
          <a:xfrm>
            <a:off x="4689693" y="3986952"/>
            <a:ext cx="24497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/>
              <a:t>간격을 주셔야 해요</a:t>
            </a:r>
            <a:r>
              <a:rPr lang="en-US" altLang="ko-KR" dirty="0" smtClean="0"/>
              <a:t>!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 smtClean="0"/>
              <a:t>안그러면 이상하겠죠</a:t>
            </a:r>
            <a:r>
              <a:rPr lang="en-US" altLang="ko-KR" dirty="0" smtClean="0"/>
              <a:t>?</a:t>
            </a:r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9452952" y="2485573"/>
            <a:ext cx="1056412" cy="2754"/>
          </a:xfrm>
          <a:prstGeom prst="straightConnector1">
            <a:avLst/>
          </a:prstGeom>
          <a:ln w="28575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>
            <a:off x="3914016" y="2488327"/>
            <a:ext cx="3813512" cy="0"/>
          </a:xfrm>
          <a:prstGeom prst="straightConnector1">
            <a:avLst/>
          </a:prstGeom>
          <a:ln w="28575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>
            <a:off x="1854557" y="2485573"/>
            <a:ext cx="746975" cy="0"/>
          </a:xfrm>
          <a:prstGeom prst="straightConnector1">
            <a:avLst/>
          </a:prstGeom>
          <a:ln w="28575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265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370</Words>
  <Application>Microsoft Macintosh PowerPoint</Application>
  <PresentationFormat>와이드스크린</PresentationFormat>
  <Paragraphs>70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 HTML/CSS 과제 -1</vt:lpstr>
      <vt:lpstr>PowerPoint 프레젠테이션</vt:lpstr>
      <vt:lpstr>과제 참고사항.</vt:lpstr>
      <vt:lpstr>’lionstyle.css’ 가이드라인.</vt:lpstr>
      <vt:lpstr>’index.html’ 가이드라인.</vt:lpstr>
      <vt:lpstr>&lt;head&gt;태그 가이드라인.</vt:lpstr>
      <vt:lpstr>&lt;body&gt;태그 가이드라인.</vt:lpstr>
      <vt:lpstr>유명 사이트에서 HTML 구조 예시</vt:lpstr>
      <vt:lpstr>&lt;nav&gt; 가이드라인</vt:lpstr>
      <vt:lpstr>&lt;header&gt; 가이드라인</vt:lpstr>
      <vt:lpstr>&lt;section&gt; 가이드라인</vt:lpstr>
      <vt:lpstr>&lt;article&gt; 가이드라인</vt:lpstr>
      <vt:lpstr>&lt;footer&gt; 가이드라인</vt:lpstr>
      <vt:lpstr>제출 방법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 Sol Seo</dc:creator>
  <cp:lastModifiedBy>Microsoft Office 사용자</cp:lastModifiedBy>
  <cp:revision>57</cp:revision>
  <dcterms:created xsi:type="dcterms:W3CDTF">2017-01-04T10:23:34Z</dcterms:created>
  <dcterms:modified xsi:type="dcterms:W3CDTF">2017-01-09T18:36:51Z</dcterms:modified>
</cp:coreProperties>
</file>

<file path=docProps/thumbnail.jpeg>
</file>